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1" d="100"/>
          <a:sy n="91" d="100"/>
        </p:scale>
        <p:origin x="83"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51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docs.google.com/presentation/d/1yv2d9WjOwLUeTKVJl3D4C7epGgL8zF3f/edit?usp=drive_link&amp;ouid=114229765504881807033&amp;rtpof=true&amp;sd=true"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github.com/Suvarna-Meesala/SQL/blob/main/Instagram_User_Analytics.sql"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4110"/>
            <a:ext cx="7477601" cy="1666399"/>
          </a:xfrm>
          <a:prstGeom prst="rect">
            <a:avLst/>
          </a:prstGeom>
          <a:noFill/>
          <a:ln/>
        </p:spPr>
        <p:txBody>
          <a:bodyPr wrap="square" rtlCol="0" anchor="t"/>
          <a:lstStyle/>
          <a:p>
            <a:pPr marL="0" indent="0">
              <a:lnSpc>
                <a:spcPts val="6561"/>
              </a:lnSpc>
              <a:buNone/>
            </a:pPr>
            <a:r>
              <a:rPr lang="en-US" sz="5249" b="1" kern="0" spc="-105" dirty="0">
                <a:solidFill>
                  <a:srgbClr val="FF75D3"/>
                </a:solidFill>
                <a:latin typeface="adonis-web" pitchFamily="34" charset="0"/>
                <a:ea typeface="adonis-web" pitchFamily="34" charset="-122"/>
                <a:cs typeface="adonis-web" pitchFamily="34" charset="-120"/>
              </a:rPr>
              <a:t>Instagram User Analysis Project</a:t>
            </a:r>
            <a:endParaRPr lang="en-US" sz="5249" dirty="0"/>
          </a:p>
        </p:txBody>
      </p:sp>
      <p:sp>
        <p:nvSpPr>
          <p:cNvPr id="6" name="Text 2"/>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goal is to provide valuable insights to the product team at Instagram, which can then be used to make informed decisions about the future direction of the app. The tasks include identifying loyal users, inactive users, contest winners, popular hashtags, and optimal ad campaign launch days.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5000"/>
            </a:srgbClr>
          </a:solidFill>
          <a:ln/>
        </p:spPr>
      </p:sp>
      <p:sp>
        <p:nvSpPr>
          <p:cNvPr id="6" name="Text 2"/>
          <p:cNvSpPr/>
          <p:nvPr/>
        </p:nvSpPr>
        <p:spPr>
          <a:xfrm>
            <a:off x="2348389" y="3767614"/>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Thank you </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584365"/>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Approach</a:t>
            </a:r>
            <a:endParaRPr lang="en-US" sz="4374" dirty="0"/>
          </a:p>
        </p:txBody>
      </p:sp>
      <p:sp>
        <p:nvSpPr>
          <p:cNvPr id="6" name="Shape 2"/>
          <p:cNvSpPr/>
          <p:nvPr/>
        </p:nvSpPr>
        <p:spPr>
          <a:xfrm>
            <a:off x="4490799" y="2611993"/>
            <a:ext cx="4542115" cy="2006203"/>
          </a:xfrm>
          <a:prstGeom prst="roundRect">
            <a:avLst>
              <a:gd name="adj" fmla="val 4984"/>
            </a:avLst>
          </a:prstGeom>
          <a:solidFill>
            <a:srgbClr val="EBD0FB"/>
          </a:solidFill>
          <a:ln w="7620">
            <a:solidFill>
              <a:srgbClr val="D1B6E1"/>
            </a:solidFill>
            <a:prstDash val="solid"/>
          </a:ln>
        </p:spPr>
      </p:sp>
      <p:sp>
        <p:nvSpPr>
          <p:cNvPr id="7" name="Text 3"/>
          <p:cNvSpPr/>
          <p:nvPr/>
        </p:nvSpPr>
        <p:spPr>
          <a:xfrm>
            <a:off x="4720590" y="284178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Data Collection</a:t>
            </a:r>
            <a:endParaRPr lang="en-US" sz="2187" dirty="0"/>
          </a:p>
        </p:txBody>
      </p:sp>
      <p:sp>
        <p:nvSpPr>
          <p:cNvPr id="8" name="Text 4"/>
          <p:cNvSpPr/>
          <p:nvPr/>
        </p:nvSpPr>
        <p:spPr>
          <a:xfrm>
            <a:off x="4720590" y="3322201"/>
            <a:ext cx="4082534"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We collected data from a diverse range of Instagram users, ensuring a comprehensive representation.</a:t>
            </a:r>
            <a:endParaRPr lang="en-US" sz="1750" dirty="0"/>
          </a:p>
        </p:txBody>
      </p:sp>
      <p:sp>
        <p:nvSpPr>
          <p:cNvPr id="9" name="Shape 5"/>
          <p:cNvSpPr/>
          <p:nvPr/>
        </p:nvSpPr>
        <p:spPr>
          <a:xfrm>
            <a:off x="9255085" y="2611993"/>
            <a:ext cx="4542115" cy="2006203"/>
          </a:xfrm>
          <a:prstGeom prst="roundRect">
            <a:avLst>
              <a:gd name="adj" fmla="val 4984"/>
            </a:avLst>
          </a:prstGeom>
          <a:solidFill>
            <a:srgbClr val="EBD0FB"/>
          </a:solidFill>
          <a:ln w="7620">
            <a:solidFill>
              <a:srgbClr val="D1B6E1"/>
            </a:solidFill>
            <a:prstDash val="solid"/>
          </a:ln>
        </p:spPr>
      </p:sp>
      <p:sp>
        <p:nvSpPr>
          <p:cNvPr id="10" name="Text 6"/>
          <p:cNvSpPr/>
          <p:nvPr/>
        </p:nvSpPr>
        <p:spPr>
          <a:xfrm>
            <a:off x="9484876" y="284178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Trend Analysis</a:t>
            </a:r>
            <a:endParaRPr lang="en-US" sz="2187" dirty="0"/>
          </a:p>
        </p:txBody>
      </p:sp>
      <p:sp>
        <p:nvSpPr>
          <p:cNvPr id="11" name="Text 7"/>
          <p:cNvSpPr/>
          <p:nvPr/>
        </p:nvSpPr>
        <p:spPr>
          <a:xfrm>
            <a:off x="9484876" y="3322201"/>
            <a:ext cx="4082534"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Our approach involved analyzing trends and patterns in user interactions, content preferences, and engagement metrics.</a:t>
            </a:r>
            <a:endParaRPr lang="en-US" sz="1750" dirty="0"/>
          </a:p>
        </p:txBody>
      </p:sp>
      <p:sp>
        <p:nvSpPr>
          <p:cNvPr id="12" name="Text 8"/>
          <p:cNvSpPr/>
          <p:nvPr/>
        </p:nvSpPr>
        <p:spPr>
          <a:xfrm>
            <a:off x="4490799" y="4868108"/>
            <a:ext cx="93064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To handle the tasks and derive insights, I began by setting up the provided database in MySQL Workbench. I then crafted SQL queries to extract the necessary information for each task. For tasks related to user engagement and behavior, I used aggregate functions and subqueries to calculate averages and identify patterns. Throughout the analysis, I ensured the accuracy and efficiency of the queries to obtain reliable results.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4665" y="0"/>
            <a:ext cx="14630400" cy="8229600"/>
          </a:xfrm>
          <a:prstGeom prst="rect">
            <a:avLst/>
          </a:prstGeom>
          <a:solidFill>
            <a:schemeClr val="bg1">
              <a:alpha val="20000"/>
            </a:schemeClr>
          </a:solidFill>
        </p:spPr>
      </p:pic>
      <p:sp>
        <p:nvSpPr>
          <p:cNvPr id="5" name="Shape 1"/>
          <p:cNvSpPr/>
          <p:nvPr/>
        </p:nvSpPr>
        <p:spPr>
          <a:xfrm>
            <a:off x="3429000" y="0"/>
            <a:ext cx="7618445" cy="8229600"/>
          </a:xfrm>
          <a:prstGeom prst="rect">
            <a:avLst/>
          </a:prstGeom>
          <a:solidFill>
            <a:srgbClr val="FFFFFF">
              <a:alpha val="85000"/>
            </a:srgbClr>
          </a:solidFill>
          <a:ln/>
        </p:spPr>
      </p:sp>
      <p:sp>
        <p:nvSpPr>
          <p:cNvPr id="6" name="Text 2"/>
          <p:cNvSpPr/>
          <p:nvPr/>
        </p:nvSpPr>
        <p:spPr>
          <a:xfrm>
            <a:off x="3836551" y="428506"/>
            <a:ext cx="4884777" cy="486370"/>
          </a:xfrm>
          <a:prstGeom prst="rect">
            <a:avLst/>
          </a:prstGeom>
          <a:noFill/>
          <a:ln/>
        </p:spPr>
        <p:txBody>
          <a:bodyPr wrap="none" rtlCol="0" anchor="t"/>
          <a:lstStyle/>
          <a:p>
            <a:pPr marL="0" indent="0">
              <a:lnSpc>
                <a:spcPts val="3829"/>
              </a:lnSpc>
              <a:buNone/>
            </a:pPr>
            <a:r>
              <a:rPr lang="en-US" sz="3064" b="1" kern="0" spc="-61" dirty="0">
                <a:solidFill>
                  <a:srgbClr val="FF75D3"/>
                </a:solidFill>
                <a:latin typeface="adonis-web" pitchFamily="34" charset="0"/>
                <a:ea typeface="adonis-web" pitchFamily="34" charset="-122"/>
                <a:cs typeface="adonis-web" pitchFamily="34" charset="-120"/>
              </a:rPr>
              <a:t>Marketing analysis by MySQL</a:t>
            </a:r>
            <a:endParaRPr lang="en-US" sz="3064" dirty="0"/>
          </a:p>
        </p:txBody>
      </p:sp>
      <p:sp>
        <p:nvSpPr>
          <p:cNvPr id="7" name="Text 3"/>
          <p:cNvSpPr/>
          <p:nvPr/>
        </p:nvSpPr>
        <p:spPr>
          <a:xfrm>
            <a:off x="3836551" y="1288256"/>
            <a:ext cx="3729038" cy="497919"/>
          </a:xfrm>
          <a:prstGeom prst="rect">
            <a:avLst/>
          </a:prstGeom>
          <a:noFill/>
          <a:ln/>
        </p:spPr>
        <p:txBody>
          <a:bodyPr wrap="square" rtlCol="0" anchor="t"/>
          <a:lstStyle/>
          <a:p>
            <a:pPr marL="0" indent="0">
              <a:lnSpc>
                <a:spcPts val="1961"/>
              </a:lnSpc>
              <a:buNone/>
            </a:pPr>
            <a:r>
              <a:rPr lang="en-US" sz="1225" kern="0" spc="-25" dirty="0">
                <a:solidFill>
                  <a:srgbClr val="272525"/>
                </a:solidFill>
                <a:latin typeface="Source Sans Pro" pitchFamily="34" charset="0"/>
                <a:ea typeface="Source Sans Pro" pitchFamily="34" charset="-122"/>
                <a:cs typeface="Source Sans Pro" pitchFamily="34" charset="-120"/>
              </a:rPr>
              <a:t>1. Identify the five oldest users on Instagram from the provided database.</a:t>
            </a:r>
            <a:endParaRPr lang="en-US" sz="1225" dirty="0"/>
          </a:p>
        </p:txBody>
      </p:sp>
      <p:sp>
        <p:nvSpPr>
          <p:cNvPr id="8" name="Shape 4"/>
          <p:cNvSpPr/>
          <p:nvPr/>
        </p:nvSpPr>
        <p:spPr>
          <a:xfrm>
            <a:off x="3836551" y="1961198"/>
            <a:ext cx="3729038" cy="731282"/>
          </a:xfrm>
          <a:prstGeom prst="roundRect">
            <a:avLst>
              <a:gd name="adj" fmla="val 9577"/>
            </a:avLst>
          </a:prstGeom>
          <a:solidFill>
            <a:srgbClr val="F5E7FD"/>
          </a:solidFill>
          <a:ln/>
        </p:spPr>
      </p:sp>
      <p:sp>
        <p:nvSpPr>
          <p:cNvPr id="9" name="Shape 5"/>
          <p:cNvSpPr/>
          <p:nvPr/>
        </p:nvSpPr>
        <p:spPr>
          <a:xfrm>
            <a:off x="3828812" y="1961198"/>
            <a:ext cx="3744516" cy="731282"/>
          </a:xfrm>
          <a:prstGeom prst="roundRect">
            <a:avLst>
              <a:gd name="adj" fmla="val 3192"/>
            </a:avLst>
          </a:prstGeom>
          <a:solidFill>
            <a:srgbClr val="F5E7FD"/>
          </a:solidFill>
          <a:ln/>
        </p:spPr>
      </p:sp>
      <p:sp>
        <p:nvSpPr>
          <p:cNvPr id="10" name="Text 6"/>
          <p:cNvSpPr/>
          <p:nvPr/>
        </p:nvSpPr>
        <p:spPr>
          <a:xfrm>
            <a:off x="3984427" y="2077879"/>
            <a:ext cx="3433286" cy="497919"/>
          </a:xfrm>
          <a:prstGeom prst="rect">
            <a:avLst/>
          </a:prstGeom>
          <a:noFill/>
          <a:ln/>
        </p:spPr>
        <p:txBody>
          <a:bodyPr wrap="square" rtlCol="0" anchor="t"/>
          <a:lstStyle/>
          <a:p>
            <a:pPr marL="0" indent="0">
              <a:lnSpc>
                <a:spcPts val="1961"/>
              </a:lnSpc>
              <a:buNone/>
            </a:pPr>
            <a:r>
              <a:rPr lang="en-US" sz="1225" kern="0" spc="-25" dirty="0">
                <a:solidFill>
                  <a:srgbClr val="272525"/>
                </a:solidFill>
                <a:highlight>
                  <a:srgbClr val="F5E7FD"/>
                </a:highlight>
                <a:latin typeface="Consolas" pitchFamily="34" charset="0"/>
                <a:ea typeface="Consolas" pitchFamily="34" charset="-122"/>
                <a:cs typeface="Consolas" pitchFamily="34" charset="-120"/>
              </a:rPr>
              <a:t>Select * from users order by created_at asc limit 5;</a:t>
            </a:r>
            <a:endParaRPr lang="en-US" sz="1225" dirty="0"/>
          </a:p>
        </p:txBody>
      </p:sp>
      <p:pic>
        <p:nvPicPr>
          <p:cNvPr id="11" name="Image 2" descr="preencoded.png"/>
          <p:cNvPicPr>
            <a:picLocks noChangeAspect="1"/>
          </p:cNvPicPr>
          <p:nvPr/>
        </p:nvPicPr>
        <p:blipFill>
          <a:blip r:embed="rId5"/>
          <a:stretch>
            <a:fillRect/>
          </a:stretch>
        </p:blipFill>
        <p:spPr>
          <a:xfrm>
            <a:off x="3836551" y="2867501"/>
            <a:ext cx="3729038" cy="1594842"/>
          </a:xfrm>
          <a:prstGeom prst="rect">
            <a:avLst/>
          </a:prstGeom>
        </p:spPr>
      </p:pic>
      <p:sp>
        <p:nvSpPr>
          <p:cNvPr id="12" name="Text 7"/>
          <p:cNvSpPr/>
          <p:nvPr/>
        </p:nvSpPr>
        <p:spPr>
          <a:xfrm>
            <a:off x="3836551" y="4905256"/>
            <a:ext cx="3729038" cy="248960"/>
          </a:xfrm>
          <a:prstGeom prst="rect">
            <a:avLst/>
          </a:prstGeom>
          <a:noFill/>
          <a:ln/>
        </p:spPr>
        <p:txBody>
          <a:bodyPr wrap="none" rtlCol="0" anchor="t"/>
          <a:lstStyle/>
          <a:p>
            <a:pPr marL="0" indent="0">
              <a:lnSpc>
                <a:spcPts val="1961"/>
              </a:lnSpc>
              <a:buNone/>
            </a:pPr>
            <a:r>
              <a:rPr lang="en-US" sz="1225" kern="0" spc="-25" dirty="0">
                <a:solidFill>
                  <a:srgbClr val="272525"/>
                </a:solidFill>
                <a:latin typeface="Source Sans Pro" pitchFamily="34" charset="0"/>
                <a:ea typeface="Source Sans Pro" pitchFamily="34" charset="-122"/>
                <a:cs typeface="Source Sans Pro" pitchFamily="34" charset="-120"/>
              </a:rPr>
              <a:t>3. The winner of the contest and their details.</a:t>
            </a:r>
            <a:endParaRPr lang="en-US" sz="1225" dirty="0"/>
          </a:p>
        </p:txBody>
      </p:sp>
      <p:sp>
        <p:nvSpPr>
          <p:cNvPr id="13" name="Shape 8"/>
          <p:cNvSpPr/>
          <p:nvPr/>
        </p:nvSpPr>
        <p:spPr>
          <a:xfrm>
            <a:off x="3836551" y="5329238"/>
            <a:ext cx="3729038" cy="1727121"/>
          </a:xfrm>
          <a:prstGeom prst="roundRect">
            <a:avLst>
              <a:gd name="adj" fmla="val 4055"/>
            </a:avLst>
          </a:prstGeom>
          <a:solidFill>
            <a:srgbClr val="F5E7FD"/>
          </a:solidFill>
          <a:ln/>
        </p:spPr>
      </p:sp>
      <p:sp>
        <p:nvSpPr>
          <p:cNvPr id="14" name="Shape 9"/>
          <p:cNvSpPr/>
          <p:nvPr/>
        </p:nvSpPr>
        <p:spPr>
          <a:xfrm>
            <a:off x="3828812" y="5329238"/>
            <a:ext cx="3744516" cy="1727121"/>
          </a:xfrm>
          <a:prstGeom prst="roundRect">
            <a:avLst>
              <a:gd name="adj" fmla="val 1352"/>
            </a:avLst>
          </a:prstGeom>
          <a:solidFill>
            <a:srgbClr val="F5E7FD"/>
          </a:solidFill>
          <a:ln/>
        </p:spPr>
      </p:sp>
      <p:sp>
        <p:nvSpPr>
          <p:cNvPr id="15" name="Text 10"/>
          <p:cNvSpPr/>
          <p:nvPr/>
        </p:nvSpPr>
        <p:spPr>
          <a:xfrm>
            <a:off x="3984427" y="5445919"/>
            <a:ext cx="3433286" cy="1493758"/>
          </a:xfrm>
          <a:prstGeom prst="rect">
            <a:avLst/>
          </a:prstGeom>
          <a:noFill/>
          <a:ln/>
        </p:spPr>
        <p:txBody>
          <a:bodyPr wrap="square" rtlCol="0" anchor="t"/>
          <a:lstStyle/>
          <a:p>
            <a:pPr marL="0" indent="0">
              <a:lnSpc>
                <a:spcPts val="1961"/>
              </a:lnSpc>
              <a:buNone/>
            </a:pPr>
            <a:r>
              <a:rPr lang="en-US" sz="1225" kern="0" spc="-25" dirty="0">
                <a:solidFill>
                  <a:srgbClr val="272525"/>
                </a:solidFill>
                <a:highlight>
                  <a:srgbClr val="F5E7FD"/>
                </a:highlight>
                <a:latin typeface="Consolas" pitchFamily="34" charset="0"/>
                <a:ea typeface="Consolas" pitchFamily="34" charset="-122"/>
                <a:cs typeface="Consolas" pitchFamily="34" charset="-120"/>
              </a:rPr>
              <a:t>Select u.id,u.username,u.created_at,p.image_url,count(l.photo_id) as Total_likes from photos p join users u on p.user_id = u.id join likes l on l.user_id = u.id group by u.id,u.username,p.image_url</a:t>
            </a:r>
            <a:endParaRPr lang="en-US" sz="1225" dirty="0"/>
          </a:p>
          <a:p>
            <a:pPr marL="0" indent="0">
              <a:lnSpc>
                <a:spcPts val="1961"/>
              </a:lnSpc>
              <a:buNone/>
            </a:pPr>
            <a:r>
              <a:rPr lang="en-US" sz="1225" kern="0" spc="-25" dirty="0">
                <a:solidFill>
                  <a:srgbClr val="272525"/>
                </a:solidFill>
                <a:highlight>
                  <a:srgbClr val="F5E7FD"/>
                </a:highlight>
                <a:latin typeface="Consolas" pitchFamily="34" charset="0"/>
                <a:ea typeface="Consolas" pitchFamily="34" charset="-122"/>
                <a:cs typeface="Consolas" pitchFamily="34" charset="-120"/>
              </a:rPr>
              <a:t>order by Total_likes desc limit 1;</a:t>
            </a:r>
            <a:endParaRPr lang="en-US" sz="1225" dirty="0"/>
          </a:p>
        </p:txBody>
      </p:sp>
      <p:pic>
        <p:nvPicPr>
          <p:cNvPr id="16" name="Image 3" descr="preencoded.png"/>
          <p:cNvPicPr>
            <a:picLocks noChangeAspect="1"/>
          </p:cNvPicPr>
          <p:nvPr/>
        </p:nvPicPr>
        <p:blipFill>
          <a:blip r:embed="rId6"/>
          <a:stretch>
            <a:fillRect/>
          </a:stretch>
        </p:blipFill>
        <p:spPr>
          <a:xfrm>
            <a:off x="3836551" y="7231380"/>
            <a:ext cx="3726775" cy="334089"/>
          </a:xfrm>
          <a:prstGeom prst="rect">
            <a:avLst/>
          </a:prstGeom>
        </p:spPr>
      </p:pic>
      <p:sp>
        <p:nvSpPr>
          <p:cNvPr id="17" name="Text 11"/>
          <p:cNvSpPr/>
          <p:nvPr/>
        </p:nvSpPr>
        <p:spPr>
          <a:xfrm>
            <a:off x="7952780" y="1288256"/>
            <a:ext cx="2848570" cy="497919"/>
          </a:xfrm>
          <a:prstGeom prst="rect">
            <a:avLst/>
          </a:prstGeom>
          <a:noFill/>
          <a:ln/>
        </p:spPr>
        <p:txBody>
          <a:bodyPr wrap="square" rtlCol="0" anchor="t"/>
          <a:lstStyle/>
          <a:p>
            <a:pPr marL="0" indent="0">
              <a:lnSpc>
                <a:spcPts val="1961"/>
              </a:lnSpc>
              <a:buNone/>
            </a:pPr>
            <a:r>
              <a:rPr lang="en-US" sz="1225" kern="0" spc="-25" dirty="0">
                <a:solidFill>
                  <a:srgbClr val="272525"/>
                </a:solidFill>
                <a:latin typeface="Source Sans Pro" pitchFamily="34" charset="0"/>
                <a:ea typeface="Source Sans Pro" pitchFamily="34" charset="-122"/>
                <a:cs typeface="Source Sans Pro" pitchFamily="34" charset="-120"/>
              </a:rPr>
              <a:t>2. Identify users who have never posted a single photo on Instagram.</a:t>
            </a:r>
            <a:endParaRPr lang="en-US" sz="1225" dirty="0"/>
          </a:p>
        </p:txBody>
      </p:sp>
      <p:sp>
        <p:nvSpPr>
          <p:cNvPr id="18" name="Shape 12"/>
          <p:cNvSpPr/>
          <p:nvPr/>
        </p:nvSpPr>
        <p:spPr>
          <a:xfrm>
            <a:off x="7952780" y="1961198"/>
            <a:ext cx="2848570" cy="980242"/>
          </a:xfrm>
          <a:prstGeom prst="roundRect">
            <a:avLst>
              <a:gd name="adj" fmla="val 7144"/>
            </a:avLst>
          </a:prstGeom>
          <a:solidFill>
            <a:srgbClr val="F5E7FD"/>
          </a:solidFill>
          <a:ln/>
        </p:spPr>
      </p:sp>
      <p:sp>
        <p:nvSpPr>
          <p:cNvPr id="19" name="Shape 13"/>
          <p:cNvSpPr/>
          <p:nvPr/>
        </p:nvSpPr>
        <p:spPr>
          <a:xfrm>
            <a:off x="7945041" y="1961198"/>
            <a:ext cx="2864048" cy="980242"/>
          </a:xfrm>
          <a:prstGeom prst="roundRect">
            <a:avLst>
              <a:gd name="adj" fmla="val 2381"/>
            </a:avLst>
          </a:prstGeom>
          <a:solidFill>
            <a:srgbClr val="F5E7FD"/>
          </a:solidFill>
          <a:ln/>
        </p:spPr>
      </p:sp>
      <p:sp>
        <p:nvSpPr>
          <p:cNvPr id="20" name="Text 14"/>
          <p:cNvSpPr/>
          <p:nvPr/>
        </p:nvSpPr>
        <p:spPr>
          <a:xfrm>
            <a:off x="8100655" y="2077879"/>
            <a:ext cx="2552819" cy="746879"/>
          </a:xfrm>
          <a:prstGeom prst="rect">
            <a:avLst/>
          </a:prstGeom>
          <a:noFill/>
          <a:ln/>
        </p:spPr>
        <p:txBody>
          <a:bodyPr wrap="square" rtlCol="0" anchor="t"/>
          <a:lstStyle/>
          <a:p>
            <a:pPr marL="0" indent="0">
              <a:lnSpc>
                <a:spcPts val="1961"/>
              </a:lnSpc>
              <a:buNone/>
            </a:pPr>
            <a:r>
              <a:rPr lang="en-US" sz="1225" kern="0" spc="-25" dirty="0">
                <a:solidFill>
                  <a:srgbClr val="272525"/>
                </a:solidFill>
                <a:highlight>
                  <a:srgbClr val="F5E7FD"/>
                </a:highlight>
                <a:latin typeface="Consolas" pitchFamily="34" charset="0"/>
                <a:ea typeface="Consolas" pitchFamily="34" charset="-122"/>
                <a:cs typeface="Consolas" pitchFamily="34" charset="-120"/>
              </a:rPr>
              <a:t>Select u.id, u.username from users u left join photos p on u.id=p.user_id where p.user_id is null ;</a:t>
            </a:r>
            <a:endParaRPr lang="en-US" sz="1225" dirty="0"/>
          </a:p>
        </p:txBody>
      </p:sp>
      <p:pic>
        <p:nvPicPr>
          <p:cNvPr id="21" name="Image 4" descr="preencoded.png"/>
          <p:cNvPicPr>
            <a:picLocks noChangeAspect="1"/>
          </p:cNvPicPr>
          <p:nvPr/>
        </p:nvPicPr>
        <p:blipFill>
          <a:blip r:embed="rId7"/>
          <a:stretch>
            <a:fillRect/>
          </a:stretch>
        </p:blipFill>
        <p:spPr>
          <a:xfrm>
            <a:off x="8518565" y="3116461"/>
            <a:ext cx="1716881" cy="45094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15000"/>
            </a:srgbClr>
          </a:solidFill>
          <a:ln/>
        </p:spPr>
      </p:sp>
      <p:sp>
        <p:nvSpPr>
          <p:cNvPr id="6" name="Text 2"/>
          <p:cNvSpPr/>
          <p:nvPr/>
        </p:nvSpPr>
        <p:spPr>
          <a:xfrm>
            <a:off x="2348389" y="999887"/>
            <a:ext cx="4695706"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4.The top five most commonly used hashtags on the platform.</a:t>
            </a:r>
            <a:endParaRPr lang="en-US" sz="1750" dirty="0"/>
          </a:p>
        </p:txBody>
      </p:sp>
      <p:sp>
        <p:nvSpPr>
          <p:cNvPr id="7" name="Shape 3"/>
          <p:cNvSpPr/>
          <p:nvPr/>
        </p:nvSpPr>
        <p:spPr>
          <a:xfrm>
            <a:off x="2348389" y="1960602"/>
            <a:ext cx="4695706" cy="2465546"/>
          </a:xfrm>
          <a:prstGeom prst="roundRect">
            <a:avLst>
              <a:gd name="adj" fmla="val 4055"/>
            </a:avLst>
          </a:prstGeom>
          <a:solidFill>
            <a:srgbClr val="F5E7FD"/>
          </a:solidFill>
          <a:ln/>
        </p:spPr>
      </p:sp>
      <p:sp>
        <p:nvSpPr>
          <p:cNvPr id="8" name="Shape 4"/>
          <p:cNvSpPr/>
          <p:nvPr/>
        </p:nvSpPr>
        <p:spPr>
          <a:xfrm>
            <a:off x="2337316" y="1960602"/>
            <a:ext cx="4717852" cy="2465546"/>
          </a:xfrm>
          <a:prstGeom prst="roundRect">
            <a:avLst>
              <a:gd name="adj" fmla="val 1352"/>
            </a:avLst>
          </a:prstGeom>
          <a:solidFill>
            <a:srgbClr val="F5E7FD"/>
          </a:solidFill>
          <a:ln/>
        </p:spPr>
      </p:sp>
      <p:sp>
        <p:nvSpPr>
          <p:cNvPr id="9" name="Text 5"/>
          <p:cNvSpPr/>
          <p:nvPr/>
        </p:nvSpPr>
        <p:spPr>
          <a:xfrm>
            <a:off x="2559487" y="2127171"/>
            <a:ext cx="4273510" cy="2132409"/>
          </a:xfrm>
          <a:prstGeom prst="rect">
            <a:avLst/>
          </a:prstGeom>
          <a:noFill/>
          <a:ln/>
        </p:spPr>
        <p:txBody>
          <a:bodyPr wrap="square" rtlCol="0" anchor="t"/>
          <a:lstStyle/>
          <a:p>
            <a:pPr marL="0" indent="0">
              <a:lnSpc>
                <a:spcPts val="2799"/>
              </a:lnSpc>
              <a:buNone/>
            </a:pPr>
            <a:r>
              <a:rPr lang="en-US" sz="1750" kern="0" spc="-35" dirty="0">
                <a:solidFill>
                  <a:srgbClr val="272525"/>
                </a:solidFill>
                <a:highlight>
                  <a:srgbClr val="F5E7FD"/>
                </a:highlight>
                <a:latin typeface="Consolas" pitchFamily="34" charset="0"/>
                <a:ea typeface="Consolas" pitchFamily="34" charset="-122"/>
                <a:cs typeface="Consolas" pitchFamily="34" charset="-120"/>
              </a:rPr>
              <a:t>Select t.tag_name as Top_5_Hashtags, Count(t.tag_name) as hashtag_count from tags t join photo_tags pt on t.id = pt.tag_id join photos p on pt.photo_id = p.id group by t.tag_name </a:t>
            </a:r>
            <a:endParaRPr lang="en-US" sz="1750" dirty="0"/>
          </a:p>
          <a:p>
            <a:pPr marL="0" indent="0">
              <a:lnSpc>
                <a:spcPts val="2799"/>
              </a:lnSpc>
              <a:buNone/>
            </a:pPr>
            <a:r>
              <a:rPr lang="en-US" sz="1750" kern="0" spc="-35" dirty="0">
                <a:solidFill>
                  <a:srgbClr val="272525"/>
                </a:solidFill>
                <a:highlight>
                  <a:srgbClr val="F5E7FD"/>
                </a:highlight>
                <a:latin typeface="Consolas" pitchFamily="34" charset="0"/>
                <a:ea typeface="Consolas" pitchFamily="34" charset="-122"/>
                <a:cs typeface="Consolas" pitchFamily="34" charset="-120"/>
              </a:rPr>
              <a:t>order by hashtag_count desc limit 5;</a:t>
            </a:r>
            <a:endParaRPr lang="en-US" sz="1750" dirty="0"/>
          </a:p>
        </p:txBody>
      </p:sp>
      <p:pic>
        <p:nvPicPr>
          <p:cNvPr id="10" name="Image 2" descr="preencoded.png"/>
          <p:cNvPicPr>
            <a:picLocks noChangeAspect="1"/>
          </p:cNvPicPr>
          <p:nvPr/>
        </p:nvPicPr>
        <p:blipFill>
          <a:blip r:embed="rId5"/>
          <a:stretch>
            <a:fillRect/>
          </a:stretch>
        </p:blipFill>
        <p:spPr>
          <a:xfrm>
            <a:off x="2348389" y="4676061"/>
            <a:ext cx="4695706" cy="2453402"/>
          </a:xfrm>
          <a:prstGeom prst="rect">
            <a:avLst/>
          </a:prstGeom>
        </p:spPr>
      </p:pic>
      <p:sp>
        <p:nvSpPr>
          <p:cNvPr id="11" name="Text 6"/>
          <p:cNvSpPr/>
          <p:nvPr/>
        </p:nvSpPr>
        <p:spPr>
          <a:xfrm>
            <a:off x="7593687" y="999887"/>
            <a:ext cx="4695706"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5.The day of the week when most users register on Instagram.</a:t>
            </a:r>
            <a:endParaRPr lang="en-US" sz="1750" dirty="0"/>
          </a:p>
        </p:txBody>
      </p:sp>
      <p:sp>
        <p:nvSpPr>
          <p:cNvPr id="12" name="Shape 7"/>
          <p:cNvSpPr/>
          <p:nvPr/>
        </p:nvSpPr>
        <p:spPr>
          <a:xfrm>
            <a:off x="7593687" y="1960602"/>
            <a:ext cx="4695706" cy="1754743"/>
          </a:xfrm>
          <a:prstGeom prst="roundRect">
            <a:avLst>
              <a:gd name="adj" fmla="val 5698"/>
            </a:avLst>
          </a:prstGeom>
          <a:solidFill>
            <a:srgbClr val="F5E7FD"/>
          </a:solidFill>
          <a:ln/>
        </p:spPr>
      </p:sp>
      <p:sp>
        <p:nvSpPr>
          <p:cNvPr id="13" name="Shape 8"/>
          <p:cNvSpPr/>
          <p:nvPr/>
        </p:nvSpPr>
        <p:spPr>
          <a:xfrm>
            <a:off x="7582614" y="1960602"/>
            <a:ext cx="4717852" cy="1754743"/>
          </a:xfrm>
          <a:prstGeom prst="roundRect">
            <a:avLst>
              <a:gd name="adj" fmla="val 1899"/>
            </a:avLst>
          </a:prstGeom>
          <a:solidFill>
            <a:srgbClr val="F5E7FD"/>
          </a:solidFill>
          <a:ln/>
        </p:spPr>
      </p:sp>
      <p:sp>
        <p:nvSpPr>
          <p:cNvPr id="14" name="Text 9"/>
          <p:cNvSpPr/>
          <p:nvPr/>
        </p:nvSpPr>
        <p:spPr>
          <a:xfrm>
            <a:off x="7804785" y="2127171"/>
            <a:ext cx="4273510" cy="1421606"/>
          </a:xfrm>
          <a:prstGeom prst="rect">
            <a:avLst/>
          </a:prstGeom>
          <a:noFill/>
          <a:ln/>
        </p:spPr>
        <p:txBody>
          <a:bodyPr wrap="square" rtlCol="0" anchor="t"/>
          <a:lstStyle/>
          <a:p>
            <a:pPr marL="0" indent="0">
              <a:lnSpc>
                <a:spcPts val="2799"/>
              </a:lnSpc>
              <a:buNone/>
            </a:pPr>
            <a:r>
              <a:rPr lang="en-US" sz="1750" kern="0" spc="-35" dirty="0">
                <a:solidFill>
                  <a:srgbClr val="272525"/>
                </a:solidFill>
                <a:highlight>
                  <a:srgbClr val="F5E7FD"/>
                </a:highlight>
                <a:latin typeface="Consolas" pitchFamily="34" charset="0"/>
                <a:ea typeface="Consolas" pitchFamily="34" charset="-122"/>
                <a:cs typeface="Consolas" pitchFamily="34" charset="-120"/>
              </a:rPr>
              <a:t>Select dayname(created_at)as Weekday, count(id) as Registrations from users group by dayname(created_at) order by Registrations desc;</a:t>
            </a:r>
            <a:endParaRPr lang="en-US" sz="1750" dirty="0"/>
          </a:p>
        </p:txBody>
      </p:sp>
      <p:pic>
        <p:nvPicPr>
          <p:cNvPr id="15" name="Image 3" descr="preencoded.png"/>
          <p:cNvPicPr>
            <a:picLocks noChangeAspect="1"/>
          </p:cNvPicPr>
          <p:nvPr/>
        </p:nvPicPr>
        <p:blipFill>
          <a:blip r:embed="rId6"/>
          <a:stretch>
            <a:fillRect/>
          </a:stretch>
        </p:blipFill>
        <p:spPr>
          <a:xfrm>
            <a:off x="7937421" y="3965258"/>
            <a:ext cx="4008239" cy="32144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216914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12169140"/>
          </a:xfrm>
          <a:prstGeom prst="rect">
            <a:avLst/>
          </a:prstGeom>
        </p:spPr>
      </p:pic>
      <p:sp>
        <p:nvSpPr>
          <p:cNvPr id="5" name="Shape 1"/>
          <p:cNvSpPr/>
          <p:nvPr/>
        </p:nvSpPr>
        <p:spPr>
          <a:xfrm>
            <a:off x="3536302" y="0"/>
            <a:ext cx="7497147" cy="12169140"/>
          </a:xfrm>
          <a:prstGeom prst="rect">
            <a:avLst/>
          </a:prstGeom>
          <a:solidFill>
            <a:srgbClr val="FFFFFF">
              <a:alpha val="15000"/>
            </a:srgbClr>
          </a:solidFill>
          <a:ln/>
        </p:spPr>
      </p:sp>
      <p:sp>
        <p:nvSpPr>
          <p:cNvPr id="6" name="Text 2"/>
          <p:cNvSpPr/>
          <p:nvPr/>
        </p:nvSpPr>
        <p:spPr>
          <a:xfrm>
            <a:off x="3838456" y="427673"/>
            <a:ext cx="4509016" cy="486013"/>
          </a:xfrm>
          <a:prstGeom prst="rect">
            <a:avLst/>
          </a:prstGeom>
          <a:noFill/>
          <a:ln/>
        </p:spPr>
        <p:txBody>
          <a:bodyPr wrap="none" rtlCol="0" anchor="t"/>
          <a:lstStyle/>
          <a:p>
            <a:pPr marL="0" indent="0">
              <a:lnSpc>
                <a:spcPts val="3827"/>
              </a:lnSpc>
              <a:buNone/>
            </a:pPr>
            <a:r>
              <a:rPr lang="en-US" sz="3062" b="1" kern="0" spc="-61" dirty="0">
                <a:solidFill>
                  <a:srgbClr val="FF75D3"/>
                </a:solidFill>
                <a:latin typeface="adonis-web" pitchFamily="34" charset="0"/>
                <a:ea typeface="adonis-web" pitchFamily="34" charset="-122"/>
                <a:cs typeface="adonis-web" pitchFamily="34" charset="-120"/>
              </a:rPr>
              <a:t>Investor Metrics by MySQL</a:t>
            </a:r>
            <a:endParaRPr lang="en-US" sz="3062" dirty="0"/>
          </a:p>
        </p:txBody>
      </p:sp>
      <p:sp>
        <p:nvSpPr>
          <p:cNvPr id="7" name="Text 3"/>
          <p:cNvSpPr/>
          <p:nvPr/>
        </p:nvSpPr>
        <p:spPr>
          <a:xfrm>
            <a:off x="3838456" y="1286828"/>
            <a:ext cx="3287078" cy="497443"/>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6.The average number of posts per user on Instagram.</a:t>
            </a:r>
            <a:endParaRPr lang="en-US" sz="1225" dirty="0"/>
          </a:p>
        </p:txBody>
      </p:sp>
      <p:sp>
        <p:nvSpPr>
          <p:cNvPr id="8" name="Shape 4"/>
          <p:cNvSpPr/>
          <p:nvPr/>
        </p:nvSpPr>
        <p:spPr>
          <a:xfrm>
            <a:off x="3838456" y="1959173"/>
            <a:ext cx="3287078" cy="1228011"/>
          </a:xfrm>
          <a:prstGeom prst="roundRect">
            <a:avLst>
              <a:gd name="adj" fmla="val 5700"/>
            </a:avLst>
          </a:prstGeom>
          <a:solidFill>
            <a:srgbClr val="F5E7FD"/>
          </a:solidFill>
          <a:ln/>
        </p:spPr>
      </p:sp>
      <p:sp>
        <p:nvSpPr>
          <p:cNvPr id="9" name="Shape 5"/>
          <p:cNvSpPr/>
          <p:nvPr/>
        </p:nvSpPr>
        <p:spPr>
          <a:xfrm>
            <a:off x="3830717" y="1959173"/>
            <a:ext cx="3302556" cy="1228011"/>
          </a:xfrm>
          <a:prstGeom prst="roundRect">
            <a:avLst>
              <a:gd name="adj" fmla="val 1900"/>
            </a:avLst>
          </a:prstGeom>
          <a:solidFill>
            <a:srgbClr val="F5E7FD"/>
          </a:solidFill>
          <a:ln/>
        </p:spPr>
      </p:sp>
      <p:sp>
        <p:nvSpPr>
          <p:cNvPr id="10" name="Text 6"/>
          <p:cNvSpPr/>
          <p:nvPr/>
        </p:nvSpPr>
        <p:spPr>
          <a:xfrm>
            <a:off x="3804187" y="1900833"/>
            <a:ext cx="3191069" cy="1286351"/>
          </a:xfrm>
          <a:prstGeom prst="rect">
            <a:avLst/>
          </a:prstGeom>
          <a:noFill/>
          <a:ln/>
        </p:spPr>
        <p:txBody>
          <a:bodyPr wrap="square" rtlCol="0" anchor="t"/>
          <a:lstStyle/>
          <a:p>
            <a:pPr marL="0" indent="0">
              <a:lnSpc>
                <a:spcPts val="1960"/>
              </a:lnSpc>
              <a:buNone/>
            </a:pPr>
            <a:r>
              <a:rPr lang="en-US" sz="1225" kern="0" spc="-24" dirty="0">
                <a:solidFill>
                  <a:srgbClr val="272525"/>
                </a:solidFill>
                <a:highlight>
                  <a:srgbClr val="F5E7FD"/>
                </a:highlight>
                <a:latin typeface="Consolas" pitchFamily="34" charset="0"/>
                <a:ea typeface="Consolas" pitchFamily="34" charset="-122"/>
                <a:cs typeface="Consolas" pitchFamily="34" charset="-120"/>
              </a:rPr>
              <a:t>Select u.id,u.username, round((count(p.image_url)/2)) as avg_posts from photos p join users u on p.user_id = u.id group by u.id,username;</a:t>
            </a:r>
            <a:endParaRPr lang="en-US" sz="1225" dirty="0"/>
          </a:p>
        </p:txBody>
      </p:sp>
      <p:pic>
        <p:nvPicPr>
          <p:cNvPr id="11" name="Image 2" descr="preencoded.png"/>
          <p:cNvPicPr>
            <a:picLocks noChangeAspect="1"/>
          </p:cNvPicPr>
          <p:nvPr/>
        </p:nvPicPr>
        <p:blipFill>
          <a:blip r:embed="rId5"/>
          <a:stretch>
            <a:fillRect/>
          </a:stretch>
        </p:blipFill>
        <p:spPr>
          <a:xfrm>
            <a:off x="3838456" y="3352851"/>
            <a:ext cx="3285530" cy="8200736"/>
          </a:xfrm>
          <a:prstGeom prst="rect">
            <a:avLst/>
          </a:prstGeom>
        </p:spPr>
      </p:pic>
      <p:sp>
        <p:nvSpPr>
          <p:cNvPr id="12" name="Text 7"/>
          <p:cNvSpPr/>
          <p:nvPr/>
        </p:nvSpPr>
        <p:spPr>
          <a:xfrm>
            <a:off x="7512487" y="1286828"/>
            <a:ext cx="3287078" cy="497443"/>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7.The total number of photos on Instagram divided by the total number of users.</a:t>
            </a:r>
            <a:endParaRPr lang="en-US" sz="1225" dirty="0"/>
          </a:p>
        </p:txBody>
      </p:sp>
      <p:sp>
        <p:nvSpPr>
          <p:cNvPr id="13" name="Shape 8"/>
          <p:cNvSpPr/>
          <p:nvPr/>
        </p:nvSpPr>
        <p:spPr>
          <a:xfrm>
            <a:off x="7512487" y="1959173"/>
            <a:ext cx="3287078" cy="1476732"/>
          </a:xfrm>
          <a:prstGeom prst="roundRect">
            <a:avLst>
              <a:gd name="adj" fmla="val 4740"/>
            </a:avLst>
          </a:prstGeom>
          <a:solidFill>
            <a:srgbClr val="F5E7FD"/>
          </a:solidFill>
          <a:ln/>
        </p:spPr>
      </p:sp>
      <p:sp>
        <p:nvSpPr>
          <p:cNvPr id="14" name="Shape 9"/>
          <p:cNvSpPr/>
          <p:nvPr/>
        </p:nvSpPr>
        <p:spPr>
          <a:xfrm>
            <a:off x="7504748" y="1959173"/>
            <a:ext cx="3302556" cy="1476732"/>
          </a:xfrm>
          <a:prstGeom prst="roundRect">
            <a:avLst>
              <a:gd name="adj" fmla="val 1580"/>
            </a:avLst>
          </a:prstGeom>
          <a:solidFill>
            <a:srgbClr val="F5E7FD"/>
          </a:solidFill>
          <a:ln/>
        </p:spPr>
      </p:sp>
      <p:sp>
        <p:nvSpPr>
          <p:cNvPr id="15" name="Text 10"/>
          <p:cNvSpPr/>
          <p:nvPr/>
        </p:nvSpPr>
        <p:spPr>
          <a:xfrm>
            <a:off x="7470479" y="2009656"/>
            <a:ext cx="3302556" cy="1343194"/>
          </a:xfrm>
          <a:prstGeom prst="rect">
            <a:avLst/>
          </a:prstGeom>
          <a:noFill/>
          <a:ln/>
        </p:spPr>
        <p:txBody>
          <a:bodyPr wrap="square" rtlCol="0" anchor="t"/>
          <a:lstStyle/>
          <a:p>
            <a:pPr marL="0" indent="0">
              <a:lnSpc>
                <a:spcPts val="1960"/>
              </a:lnSpc>
              <a:buNone/>
            </a:pPr>
            <a:r>
              <a:rPr lang="en-US" sz="1225" kern="0" spc="-24" dirty="0">
                <a:solidFill>
                  <a:srgbClr val="272525"/>
                </a:solidFill>
                <a:highlight>
                  <a:srgbClr val="F5E7FD"/>
                </a:highlight>
                <a:latin typeface="Consolas" pitchFamily="34" charset="0"/>
                <a:ea typeface="Consolas" pitchFamily="34" charset="-122"/>
                <a:cs typeface="Consolas" pitchFamily="34" charset="-120"/>
              </a:rPr>
              <a:t>Select </a:t>
            </a:r>
            <a:endParaRPr lang="en-US" sz="1225" dirty="0"/>
          </a:p>
          <a:p>
            <a:pPr marL="0" indent="0">
              <a:lnSpc>
                <a:spcPts val="1960"/>
              </a:lnSpc>
              <a:buNone/>
            </a:pPr>
            <a:r>
              <a:rPr lang="en-US" sz="1225" kern="0" spc="-24" dirty="0">
                <a:solidFill>
                  <a:srgbClr val="272525"/>
                </a:solidFill>
                <a:highlight>
                  <a:srgbClr val="F5E7FD"/>
                </a:highlight>
                <a:latin typeface="Consolas" pitchFamily="34" charset="0"/>
                <a:ea typeface="Consolas" pitchFamily="34" charset="-122"/>
                <a:cs typeface="Consolas" pitchFamily="34" charset="-120"/>
              </a:rPr>
              <a:t>round((select count(image_url) from photos)/(select count(distinct(id)) from users),2) as total_photos_divided_by_total_users;</a:t>
            </a:r>
            <a:endParaRPr lang="en-US" sz="1225" dirty="0"/>
          </a:p>
        </p:txBody>
      </p:sp>
      <p:pic>
        <p:nvPicPr>
          <p:cNvPr id="16" name="Image 3" descr="preencoded.png"/>
          <p:cNvPicPr>
            <a:picLocks noChangeAspect="1"/>
          </p:cNvPicPr>
          <p:nvPr/>
        </p:nvPicPr>
        <p:blipFill>
          <a:blip r:embed="rId6"/>
          <a:stretch>
            <a:fillRect/>
          </a:stretch>
        </p:blipFill>
        <p:spPr>
          <a:xfrm>
            <a:off x="7753112" y="3610808"/>
            <a:ext cx="2805708" cy="534948"/>
          </a:xfrm>
          <a:prstGeom prst="rect">
            <a:avLst/>
          </a:prstGeom>
        </p:spPr>
      </p:pic>
      <p:sp>
        <p:nvSpPr>
          <p:cNvPr id="17" name="Text 11"/>
          <p:cNvSpPr/>
          <p:nvPr/>
        </p:nvSpPr>
        <p:spPr>
          <a:xfrm>
            <a:off x="7512487" y="4320659"/>
            <a:ext cx="3287078" cy="746165"/>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8.Identify users (potential bots) who have liked every single photo on the site, as this is not typically possible for a normal user.</a:t>
            </a:r>
            <a:endParaRPr lang="en-US" sz="1225" dirty="0"/>
          </a:p>
        </p:txBody>
      </p:sp>
      <p:sp>
        <p:nvSpPr>
          <p:cNvPr id="18" name="Text 12"/>
          <p:cNvSpPr/>
          <p:nvPr/>
        </p:nvSpPr>
        <p:spPr>
          <a:xfrm>
            <a:off x="7761207" y="5241727"/>
            <a:ext cx="3150943" cy="555783"/>
          </a:xfrm>
          <a:prstGeom prst="rect">
            <a:avLst/>
          </a:prstGeom>
          <a:noFill/>
          <a:ln/>
        </p:spPr>
        <p:txBody>
          <a:bodyPr wrap="squar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To solve this first of all I have executed this query which gave me count of all photos.</a:t>
            </a:r>
            <a:endParaRPr lang="en-US" sz="1225" dirty="0"/>
          </a:p>
        </p:txBody>
      </p:sp>
      <p:sp>
        <p:nvSpPr>
          <p:cNvPr id="19" name="Shape 13"/>
          <p:cNvSpPr/>
          <p:nvPr/>
        </p:nvSpPr>
        <p:spPr>
          <a:xfrm>
            <a:off x="7512487" y="5914073"/>
            <a:ext cx="3287078" cy="481846"/>
          </a:xfrm>
          <a:prstGeom prst="roundRect">
            <a:avLst>
              <a:gd name="adj" fmla="val 14526"/>
            </a:avLst>
          </a:prstGeom>
          <a:solidFill>
            <a:srgbClr val="F5E7FD"/>
          </a:solidFill>
          <a:ln/>
        </p:spPr>
      </p:sp>
      <p:sp>
        <p:nvSpPr>
          <p:cNvPr id="20" name="Shape 14"/>
          <p:cNvSpPr/>
          <p:nvPr/>
        </p:nvSpPr>
        <p:spPr>
          <a:xfrm>
            <a:off x="7504748" y="5914073"/>
            <a:ext cx="3302556" cy="481846"/>
          </a:xfrm>
          <a:prstGeom prst="roundRect">
            <a:avLst>
              <a:gd name="adj" fmla="val 4842"/>
            </a:avLst>
          </a:prstGeom>
          <a:solidFill>
            <a:srgbClr val="F5E7FD"/>
          </a:solidFill>
          <a:ln/>
        </p:spPr>
      </p:sp>
      <p:sp>
        <p:nvSpPr>
          <p:cNvPr id="21" name="Text 15"/>
          <p:cNvSpPr/>
          <p:nvPr/>
        </p:nvSpPr>
        <p:spPr>
          <a:xfrm>
            <a:off x="7660243" y="6030635"/>
            <a:ext cx="2991564" cy="248722"/>
          </a:xfrm>
          <a:prstGeom prst="rect">
            <a:avLst/>
          </a:prstGeom>
          <a:noFill/>
          <a:ln/>
        </p:spPr>
        <p:txBody>
          <a:bodyPr wrap="none" rtlCol="0" anchor="t"/>
          <a:lstStyle/>
          <a:p>
            <a:pPr marL="0" indent="0">
              <a:lnSpc>
                <a:spcPts val="1960"/>
              </a:lnSpc>
              <a:buNone/>
            </a:pPr>
            <a:r>
              <a:rPr lang="en-US" sz="1225" kern="0" spc="-24" dirty="0">
                <a:solidFill>
                  <a:srgbClr val="272525"/>
                </a:solidFill>
                <a:highlight>
                  <a:srgbClr val="F5E7FD"/>
                </a:highlight>
                <a:latin typeface="Consolas" pitchFamily="34" charset="0"/>
                <a:ea typeface="Consolas" pitchFamily="34" charset="-122"/>
                <a:cs typeface="Consolas" pitchFamily="34" charset="-120"/>
              </a:rPr>
              <a:t>Select count(*) from photos;</a:t>
            </a:r>
            <a:endParaRPr lang="en-US" sz="1225" dirty="0"/>
          </a:p>
        </p:txBody>
      </p:sp>
      <p:sp>
        <p:nvSpPr>
          <p:cNvPr id="22" name="Text 16"/>
          <p:cNvSpPr/>
          <p:nvPr/>
        </p:nvSpPr>
        <p:spPr>
          <a:xfrm>
            <a:off x="7761208" y="6570821"/>
            <a:ext cx="3150942" cy="746166"/>
          </a:xfrm>
          <a:prstGeom prst="rect">
            <a:avLst/>
          </a:prstGeom>
          <a:noFill/>
          <a:ln/>
        </p:spPr>
        <p:txBody>
          <a:bodyPr wrap="squar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Then I have placed this query inside the main query using "having" function to get the results of users who liked all the posts.</a:t>
            </a:r>
            <a:endParaRPr lang="en-US" sz="1225" dirty="0"/>
          </a:p>
        </p:txBody>
      </p:sp>
      <p:sp>
        <p:nvSpPr>
          <p:cNvPr id="23" name="Shape 17"/>
          <p:cNvSpPr/>
          <p:nvPr/>
        </p:nvSpPr>
        <p:spPr>
          <a:xfrm>
            <a:off x="7512487" y="7491889"/>
            <a:ext cx="3287078" cy="1228011"/>
          </a:xfrm>
          <a:prstGeom prst="roundRect">
            <a:avLst>
              <a:gd name="adj" fmla="val 5700"/>
            </a:avLst>
          </a:prstGeom>
          <a:solidFill>
            <a:srgbClr val="F5E7FD"/>
          </a:solidFill>
          <a:ln/>
        </p:spPr>
      </p:sp>
      <p:sp>
        <p:nvSpPr>
          <p:cNvPr id="24" name="Shape 18"/>
          <p:cNvSpPr/>
          <p:nvPr/>
        </p:nvSpPr>
        <p:spPr>
          <a:xfrm>
            <a:off x="7504748" y="7491889"/>
            <a:ext cx="3302556" cy="1228011"/>
          </a:xfrm>
          <a:prstGeom prst="roundRect">
            <a:avLst>
              <a:gd name="adj" fmla="val 1900"/>
            </a:avLst>
          </a:prstGeom>
          <a:solidFill>
            <a:srgbClr val="F5E7FD"/>
          </a:solidFill>
          <a:ln/>
        </p:spPr>
      </p:sp>
      <p:sp>
        <p:nvSpPr>
          <p:cNvPr id="25" name="Text 19"/>
          <p:cNvSpPr/>
          <p:nvPr/>
        </p:nvSpPr>
        <p:spPr>
          <a:xfrm>
            <a:off x="7520223" y="7427167"/>
            <a:ext cx="3287079" cy="1329613"/>
          </a:xfrm>
          <a:prstGeom prst="rect">
            <a:avLst/>
          </a:prstGeom>
          <a:noFill/>
          <a:ln/>
        </p:spPr>
        <p:txBody>
          <a:bodyPr wrap="square" rtlCol="0" anchor="t"/>
          <a:lstStyle/>
          <a:p>
            <a:pPr marL="0" indent="0">
              <a:lnSpc>
                <a:spcPts val="1960"/>
              </a:lnSpc>
              <a:buNone/>
            </a:pPr>
            <a:r>
              <a:rPr lang="en-US" sz="1225" kern="0" spc="-24" dirty="0">
                <a:solidFill>
                  <a:srgbClr val="272525"/>
                </a:solidFill>
                <a:highlight>
                  <a:srgbClr val="F5E7FD"/>
                </a:highlight>
                <a:latin typeface="Consolas" pitchFamily="34" charset="0"/>
                <a:ea typeface="Consolas" pitchFamily="34" charset="-122"/>
                <a:cs typeface="Consolas" pitchFamily="34" charset="-120"/>
              </a:rPr>
              <a:t>Select u.id, username,count(u.id) as total_likes from users u join likes l on u.id = l.user_id group by u.id having total_likes = (select count(*) from photos);</a:t>
            </a:r>
            <a:endParaRPr lang="en-US" sz="1225" dirty="0"/>
          </a:p>
        </p:txBody>
      </p:sp>
      <p:pic>
        <p:nvPicPr>
          <p:cNvPr id="26" name="Image 4" descr="preencoded.png"/>
          <p:cNvPicPr>
            <a:picLocks noChangeAspect="1"/>
          </p:cNvPicPr>
          <p:nvPr/>
        </p:nvPicPr>
        <p:blipFill>
          <a:blip r:embed="rId7"/>
          <a:stretch>
            <a:fillRect/>
          </a:stretch>
        </p:blipFill>
        <p:spPr>
          <a:xfrm>
            <a:off x="7858839" y="8894802"/>
            <a:ext cx="2594253" cy="26717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35000"/>
            </a:srgbClr>
          </a:solidFill>
          <a:ln/>
        </p:spPr>
      </p:sp>
      <p:sp>
        <p:nvSpPr>
          <p:cNvPr id="6" name="Text 2"/>
          <p:cNvSpPr/>
          <p:nvPr/>
        </p:nvSpPr>
        <p:spPr>
          <a:xfrm>
            <a:off x="2348389" y="1732240"/>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Tech-stack Used</a:t>
            </a:r>
            <a:endParaRPr lang="en-US" sz="4374" dirty="0"/>
          </a:p>
        </p:txBody>
      </p:sp>
      <p:sp>
        <p:nvSpPr>
          <p:cNvPr id="7" name="Text 3"/>
          <p:cNvSpPr/>
          <p:nvPr/>
        </p:nvSpPr>
        <p:spPr>
          <a:xfrm>
            <a:off x="2348389" y="2759869"/>
            <a:ext cx="9933503" cy="355402"/>
          </a:xfrm>
          <a:prstGeom prst="rect">
            <a:avLst/>
          </a:prstGeom>
          <a:noFill/>
          <a:ln/>
        </p:spPr>
        <p:txBody>
          <a:bodyPr wrap="none" rtlCol="0" anchor="t"/>
          <a:lstStyle/>
          <a:p>
            <a:pPr marL="0" indent="0">
              <a:lnSpc>
                <a:spcPts val="2799"/>
              </a:lnSpc>
              <a:buNone/>
            </a:pPr>
            <a:r>
              <a:rPr lang="en-US" sz="1750" kern="0" spc="-35" dirty="0">
                <a:solidFill>
                  <a:srgbClr val="000000"/>
                </a:solidFill>
                <a:latin typeface="Source Sans Pro" pitchFamily="34" charset="0"/>
                <a:ea typeface="Source Sans Pro" pitchFamily="34" charset="-122"/>
                <a:cs typeface="Source Sans Pro" pitchFamily="34" charset="-120"/>
              </a:rPr>
              <a:t>✅</a:t>
            </a:r>
            <a:r>
              <a:rPr lang="en-US" sz="1750" kern="0" spc="-35" dirty="0">
                <a:solidFill>
                  <a:srgbClr val="272525"/>
                </a:solidFill>
                <a:latin typeface="Source Sans Pro" pitchFamily="34" charset="0"/>
                <a:ea typeface="Source Sans Pro" pitchFamily="34" charset="-122"/>
                <a:cs typeface="Source Sans Pro" pitchFamily="34" charset="-120"/>
              </a:rPr>
              <a:t> MySQL Workbench </a:t>
            </a:r>
            <a:endParaRPr lang="en-US" sz="1750" dirty="0"/>
          </a:p>
        </p:txBody>
      </p:sp>
      <p:sp>
        <p:nvSpPr>
          <p:cNvPr id="8" name="Text 4"/>
          <p:cNvSpPr/>
          <p:nvPr/>
        </p:nvSpPr>
        <p:spPr>
          <a:xfrm>
            <a:off x="2348389" y="3365183"/>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Version: MySQL Workbench 8.0.36 </a:t>
            </a:r>
            <a:endParaRPr lang="en-US" sz="1750" dirty="0"/>
          </a:p>
        </p:txBody>
      </p:sp>
      <p:sp>
        <p:nvSpPr>
          <p:cNvPr id="9" name="Text 5"/>
          <p:cNvSpPr/>
          <p:nvPr/>
        </p:nvSpPr>
        <p:spPr>
          <a:xfrm>
            <a:off x="2348389" y="3970496"/>
            <a:ext cx="9933503"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MySQL Workbench was chosen for its robust SQL querying capabilities and user-friendly interface. It allows for efficient manipulation and analysis of the provided database, making it an ideal tool for this project.</a:t>
            </a:r>
            <a:endParaRPr lang="en-US" sz="1750" dirty="0"/>
          </a:p>
        </p:txBody>
      </p:sp>
      <p:sp>
        <p:nvSpPr>
          <p:cNvPr id="10" name="Text 6"/>
          <p:cNvSpPr/>
          <p:nvPr/>
        </p:nvSpPr>
        <p:spPr>
          <a:xfrm>
            <a:off x="2348389" y="4931212"/>
            <a:ext cx="9933503" cy="355402"/>
          </a:xfrm>
          <a:prstGeom prst="rect">
            <a:avLst/>
          </a:prstGeom>
          <a:noFill/>
          <a:ln/>
        </p:spPr>
        <p:txBody>
          <a:bodyPr wrap="none" rtlCol="0" anchor="t"/>
          <a:lstStyle/>
          <a:p>
            <a:pPr marL="0" indent="0">
              <a:lnSpc>
                <a:spcPts val="2799"/>
              </a:lnSpc>
              <a:buNone/>
            </a:pPr>
            <a:r>
              <a:rPr lang="en-US" sz="1750" kern="0" spc="-35" dirty="0">
                <a:solidFill>
                  <a:srgbClr val="000000"/>
                </a:solidFill>
                <a:latin typeface="Source Sans Pro" pitchFamily="34" charset="0"/>
                <a:ea typeface="Source Sans Pro" pitchFamily="34" charset="-122"/>
                <a:cs typeface="Source Sans Pro" pitchFamily="34" charset="-120"/>
              </a:rPr>
              <a:t>✅</a:t>
            </a:r>
            <a:r>
              <a:rPr lang="en-US" sz="1750" kern="0" spc="-35" dirty="0">
                <a:solidFill>
                  <a:srgbClr val="272525"/>
                </a:solidFill>
                <a:latin typeface="Source Sans Pro" pitchFamily="34" charset="0"/>
                <a:ea typeface="Source Sans Pro" pitchFamily="34" charset="-122"/>
                <a:cs typeface="Source Sans Pro" pitchFamily="34" charset="-120"/>
              </a:rPr>
              <a:t> Microsoft Power Point</a:t>
            </a:r>
            <a:endParaRPr lang="en-US" sz="1750" dirty="0"/>
          </a:p>
        </p:txBody>
      </p:sp>
      <p:sp>
        <p:nvSpPr>
          <p:cNvPr id="11" name="Text 7"/>
          <p:cNvSpPr/>
          <p:nvPr/>
        </p:nvSpPr>
        <p:spPr>
          <a:xfrm>
            <a:off x="2348389" y="5536525"/>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Version: Microsoft Power Point</a:t>
            </a:r>
            <a:endParaRPr lang="en-US" sz="1750" dirty="0"/>
          </a:p>
        </p:txBody>
      </p:sp>
      <p:sp>
        <p:nvSpPr>
          <p:cNvPr id="12" name="Text 8"/>
          <p:cNvSpPr/>
          <p:nvPr/>
        </p:nvSpPr>
        <p:spPr>
          <a:xfrm>
            <a:off x="2348389" y="6141839"/>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It is used to prepare the power point presentation.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35000"/>
            </a:srgbClr>
          </a:solidFill>
          <a:ln/>
        </p:spPr>
      </p:sp>
      <p:sp>
        <p:nvSpPr>
          <p:cNvPr id="6" name="Text 2"/>
          <p:cNvSpPr/>
          <p:nvPr/>
        </p:nvSpPr>
        <p:spPr>
          <a:xfrm>
            <a:off x="2348389" y="632936"/>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Insights</a:t>
            </a:r>
            <a:endParaRPr lang="en-US" sz="4374" dirty="0"/>
          </a:p>
        </p:txBody>
      </p:sp>
      <p:sp>
        <p:nvSpPr>
          <p:cNvPr id="7" name="Text 3"/>
          <p:cNvSpPr/>
          <p:nvPr/>
        </p:nvSpPr>
        <p:spPr>
          <a:xfrm>
            <a:off x="2703790" y="1660565"/>
            <a:ext cx="9578102"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b="1" kern="0" spc="-35" dirty="0">
                <a:solidFill>
                  <a:srgbClr val="272525"/>
                </a:solidFill>
                <a:latin typeface="Source Sans Pro" pitchFamily="34" charset="0"/>
                <a:ea typeface="Source Sans Pro" pitchFamily="34" charset="-122"/>
                <a:cs typeface="Source Sans Pro" pitchFamily="34" charset="-120"/>
              </a:rPr>
              <a:t>Marketing Analysis:</a:t>
            </a:r>
            <a:endParaRPr lang="en-US" sz="1750" dirty="0"/>
          </a:p>
        </p:txBody>
      </p:sp>
      <p:sp>
        <p:nvSpPr>
          <p:cNvPr id="8" name="Text 4"/>
          <p:cNvSpPr/>
          <p:nvPr/>
        </p:nvSpPr>
        <p:spPr>
          <a:xfrm>
            <a:off x="3059311" y="2265878"/>
            <a:ext cx="9222581" cy="710803"/>
          </a:xfrm>
          <a:prstGeom prst="rect">
            <a:avLst/>
          </a:prstGeom>
          <a:noFill/>
          <a:ln/>
        </p:spPr>
        <p:txBody>
          <a:bodyPr wrap="square" rtlCol="0" anchor="t"/>
          <a:lstStyle/>
          <a:p>
            <a:pPr marL="685800" lvl="1"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The five oldest users on Instagram were identified based on their registration dates and the year of all registrations was 2016.</a:t>
            </a:r>
            <a:endParaRPr lang="en-US" sz="1750" dirty="0"/>
          </a:p>
        </p:txBody>
      </p:sp>
      <p:sp>
        <p:nvSpPr>
          <p:cNvPr id="9" name="Text 5"/>
          <p:cNvSpPr/>
          <p:nvPr/>
        </p:nvSpPr>
        <p:spPr>
          <a:xfrm>
            <a:off x="3059311" y="3065502"/>
            <a:ext cx="9222581" cy="355402"/>
          </a:xfrm>
          <a:prstGeom prst="rect">
            <a:avLst/>
          </a:prstGeom>
          <a:noFill/>
          <a:ln/>
        </p:spPr>
        <p:txBody>
          <a:bodyPr wrap="none" rtlCol="0" anchor="t"/>
          <a:lstStyle/>
          <a:p>
            <a:pPr marL="685800" lvl="1"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Users who have never posted a single photo are 26 who were identified for targeted promotional emails.</a:t>
            </a:r>
            <a:endParaRPr lang="en-US" sz="1750" dirty="0"/>
          </a:p>
        </p:txBody>
      </p:sp>
      <p:sp>
        <p:nvSpPr>
          <p:cNvPr id="10" name="Text 6"/>
          <p:cNvSpPr/>
          <p:nvPr/>
        </p:nvSpPr>
        <p:spPr>
          <a:xfrm>
            <a:off x="3059311" y="3509724"/>
            <a:ext cx="9222581" cy="710803"/>
          </a:xfrm>
          <a:prstGeom prst="rect">
            <a:avLst/>
          </a:prstGeom>
          <a:noFill/>
          <a:ln/>
        </p:spPr>
        <p:txBody>
          <a:bodyPr wrap="square" rtlCol="0" anchor="t"/>
          <a:lstStyle/>
          <a:p>
            <a:pPr marL="685800" lvl="1"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The winner of the contest with the most likes on a single photo was Annalise.McKenzie16 with total likes of 103.</a:t>
            </a:r>
            <a:endParaRPr lang="en-US" sz="1750" dirty="0"/>
          </a:p>
        </p:txBody>
      </p:sp>
      <p:sp>
        <p:nvSpPr>
          <p:cNvPr id="11" name="Text 7"/>
          <p:cNvSpPr/>
          <p:nvPr/>
        </p:nvSpPr>
        <p:spPr>
          <a:xfrm>
            <a:off x="3059311" y="4309348"/>
            <a:ext cx="9222581" cy="710803"/>
          </a:xfrm>
          <a:prstGeom prst="rect">
            <a:avLst/>
          </a:prstGeom>
          <a:noFill/>
          <a:ln/>
        </p:spPr>
        <p:txBody>
          <a:bodyPr wrap="square" rtlCol="0" anchor="t"/>
          <a:lstStyle/>
          <a:p>
            <a:pPr marL="685800" lvl="1"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The top five most commonly used hashtags on the platform which were suggested for partner's brand use are "smile", "beach", "party", "fun", "concert".</a:t>
            </a:r>
            <a:endParaRPr lang="en-US" sz="1750" dirty="0"/>
          </a:p>
        </p:txBody>
      </p:sp>
      <p:sp>
        <p:nvSpPr>
          <p:cNvPr id="12" name="Text 8"/>
          <p:cNvSpPr/>
          <p:nvPr/>
        </p:nvSpPr>
        <p:spPr>
          <a:xfrm>
            <a:off x="3059311" y="5108973"/>
            <a:ext cx="9816934" cy="676008"/>
          </a:xfrm>
          <a:prstGeom prst="rect">
            <a:avLst/>
          </a:prstGeom>
          <a:noFill/>
          <a:ln/>
        </p:spPr>
        <p:txBody>
          <a:bodyPr wrap="square" rtlCol="0" anchor="t"/>
          <a:lstStyle/>
          <a:p>
            <a:pPr marL="685800" lvl="1"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Insights on the best day of the week to launch ads were provided based on user registration patterns. According to this insight, it is discovered that most registrations occurred on Thursdays and Sundays.</a:t>
            </a:r>
            <a:endParaRPr lang="en-US" sz="1750" dirty="0"/>
          </a:p>
        </p:txBody>
      </p:sp>
      <p:sp>
        <p:nvSpPr>
          <p:cNvPr id="13" name="Text 9"/>
          <p:cNvSpPr/>
          <p:nvPr/>
        </p:nvSpPr>
        <p:spPr>
          <a:xfrm>
            <a:off x="2703790" y="5908596"/>
            <a:ext cx="9578102"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b="1" kern="0" spc="-35" dirty="0">
                <a:solidFill>
                  <a:srgbClr val="272525"/>
                </a:solidFill>
                <a:latin typeface="Source Sans Pro" pitchFamily="34" charset="0"/>
                <a:ea typeface="Source Sans Pro" pitchFamily="34" charset="-122"/>
                <a:cs typeface="Source Sans Pro" pitchFamily="34" charset="-120"/>
              </a:rPr>
              <a:t>Investor Metrics:</a:t>
            </a:r>
            <a:endParaRPr lang="en-US" sz="1750" dirty="0"/>
          </a:p>
        </p:txBody>
      </p:sp>
      <p:sp>
        <p:nvSpPr>
          <p:cNvPr id="14" name="Text 10"/>
          <p:cNvSpPr/>
          <p:nvPr/>
        </p:nvSpPr>
        <p:spPr>
          <a:xfrm>
            <a:off x="3059311" y="6352818"/>
            <a:ext cx="9222581" cy="355402"/>
          </a:xfrm>
          <a:prstGeom prst="rect">
            <a:avLst/>
          </a:prstGeom>
          <a:noFill/>
          <a:ln/>
        </p:spPr>
        <p:txBody>
          <a:bodyPr wrap="none" rtlCol="0" anchor="t"/>
          <a:lstStyle/>
          <a:p>
            <a:pPr marL="685800" lvl="1"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The average number of posts per user on Instagram was calculated where maximum is 6 and least is 1. </a:t>
            </a:r>
            <a:endParaRPr lang="en-US" sz="1750" dirty="0"/>
          </a:p>
        </p:txBody>
      </p:sp>
      <p:sp>
        <p:nvSpPr>
          <p:cNvPr id="15" name="Text 11"/>
          <p:cNvSpPr/>
          <p:nvPr/>
        </p:nvSpPr>
        <p:spPr>
          <a:xfrm>
            <a:off x="3059311" y="6797040"/>
            <a:ext cx="9222581" cy="355402"/>
          </a:xfrm>
          <a:prstGeom prst="rect">
            <a:avLst/>
          </a:prstGeom>
          <a:noFill/>
          <a:ln/>
        </p:spPr>
        <p:txBody>
          <a:bodyPr wrap="none" rtlCol="0" anchor="t"/>
          <a:lstStyle/>
          <a:p>
            <a:pPr marL="685800" lvl="1"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The total number of photos divided by the total number of users gives a value of 2.57.</a:t>
            </a:r>
            <a:endParaRPr lang="en-US" sz="1750" dirty="0"/>
          </a:p>
        </p:txBody>
      </p:sp>
      <p:sp>
        <p:nvSpPr>
          <p:cNvPr id="16" name="Text 12"/>
          <p:cNvSpPr/>
          <p:nvPr/>
        </p:nvSpPr>
        <p:spPr>
          <a:xfrm>
            <a:off x="3059311" y="7241262"/>
            <a:ext cx="9222581" cy="355402"/>
          </a:xfrm>
          <a:prstGeom prst="rect">
            <a:avLst/>
          </a:prstGeom>
          <a:noFill/>
          <a:ln/>
        </p:spPr>
        <p:txBody>
          <a:bodyPr wrap="none" rtlCol="0" anchor="t"/>
          <a:lstStyle/>
          <a:p>
            <a:pPr marL="685800" lvl="1"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Potential bot accounts were identified by 13 who have liked every single photo on the site.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chemeClr val="bg1">
            <a:alpha val="1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45000"/>
            </a:srgbClr>
          </a:solidFill>
          <a:ln/>
        </p:spPr>
      </p:sp>
      <p:sp>
        <p:nvSpPr>
          <p:cNvPr id="6" name="Text 2"/>
          <p:cNvSpPr/>
          <p:nvPr/>
        </p:nvSpPr>
        <p:spPr>
          <a:xfrm>
            <a:off x="2348389" y="2890123"/>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Result</a:t>
            </a:r>
            <a:endParaRPr lang="en-US" sz="4374" dirty="0"/>
          </a:p>
        </p:txBody>
      </p:sp>
      <p:sp>
        <p:nvSpPr>
          <p:cNvPr id="7" name="Text 3"/>
          <p:cNvSpPr/>
          <p:nvPr/>
        </p:nvSpPr>
        <p:spPr>
          <a:xfrm>
            <a:off x="2348389" y="3917752"/>
            <a:ext cx="9933503"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Through this project, valuable insights were derived that can aid the product team in making data-driven decisions. The analysis provided information on user behavior, engagement, and trends, which can guide feature development, marketing strategies, and overall platform improvements. By leveraging SQL and MySQL Workbench, I'm able to efficiently extract meaningful insights from the Instagram user data.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chemeClr val="bg1">
            <a:alpha val="2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IN" dirty="0"/>
          </a:p>
        </p:txBody>
      </p:sp>
      <p:sp>
        <p:nvSpPr>
          <p:cNvPr id="6" name="Text 2"/>
          <p:cNvSpPr/>
          <p:nvPr/>
        </p:nvSpPr>
        <p:spPr>
          <a:xfrm>
            <a:off x="2348389" y="1776055"/>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Drive Link</a:t>
            </a:r>
            <a:endParaRPr lang="en-US" sz="4374" dirty="0"/>
          </a:p>
        </p:txBody>
      </p:sp>
      <p:sp>
        <p:nvSpPr>
          <p:cNvPr id="7" name="Text 3"/>
          <p:cNvSpPr/>
          <p:nvPr/>
        </p:nvSpPr>
        <p:spPr>
          <a:xfrm>
            <a:off x="2348389" y="2803684"/>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For access to the comprehensive report and detailed findings, </a:t>
            </a:r>
            <a:endParaRPr lang="en-US" sz="1750" dirty="0"/>
          </a:p>
        </p:txBody>
      </p:sp>
      <p:sp>
        <p:nvSpPr>
          <p:cNvPr id="8" name="Text 4"/>
          <p:cNvSpPr/>
          <p:nvPr/>
        </p:nvSpPr>
        <p:spPr>
          <a:xfrm>
            <a:off x="2348389" y="3408998"/>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please visit the following links: </a:t>
            </a:r>
            <a:endParaRPr lang="en-US" sz="1750" dirty="0"/>
          </a:p>
        </p:txBody>
      </p:sp>
      <p:sp>
        <p:nvSpPr>
          <p:cNvPr id="9" name="Text 5"/>
          <p:cNvSpPr/>
          <p:nvPr/>
        </p:nvSpPr>
        <p:spPr>
          <a:xfrm>
            <a:off x="2348389" y="4014311"/>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Drive:   </a:t>
            </a:r>
            <a:endParaRPr lang="en-US" sz="1750" dirty="0"/>
          </a:p>
        </p:txBody>
      </p:sp>
      <p:sp>
        <p:nvSpPr>
          <p:cNvPr id="10" name="Text 6"/>
          <p:cNvSpPr/>
          <p:nvPr/>
        </p:nvSpPr>
        <p:spPr>
          <a:xfrm>
            <a:off x="2348389" y="4619625"/>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Github: </a:t>
            </a:r>
            <a:endParaRPr lang="en-US" sz="1750" dirty="0"/>
          </a:p>
        </p:txBody>
      </p:sp>
      <p:pic>
        <p:nvPicPr>
          <p:cNvPr id="11" name="Image 2" descr="preencoded.png">
            <a:hlinkClick r:id="rId5"/>
          </p:cNvPr>
          <p:cNvPicPr>
            <a:picLocks noChangeAspect="1"/>
          </p:cNvPicPr>
          <p:nvPr/>
        </p:nvPicPr>
        <p:blipFill>
          <a:blip r:embed="rId6"/>
          <a:stretch>
            <a:fillRect/>
          </a:stretch>
        </p:blipFill>
        <p:spPr>
          <a:xfrm>
            <a:off x="3298556" y="4580951"/>
            <a:ext cx="1114623" cy="475322"/>
          </a:xfrm>
          <a:prstGeom prst="rect">
            <a:avLst/>
          </a:prstGeom>
        </p:spPr>
      </p:pic>
      <p:sp>
        <p:nvSpPr>
          <p:cNvPr id="12" name="Text 7"/>
          <p:cNvSpPr/>
          <p:nvPr/>
        </p:nvSpPr>
        <p:spPr>
          <a:xfrm>
            <a:off x="2348389" y="6098143"/>
            <a:ext cx="9933503" cy="355402"/>
          </a:xfrm>
          <a:prstGeom prst="rect">
            <a:avLst/>
          </a:prstGeom>
          <a:noFill/>
          <a:ln/>
        </p:spPr>
        <p:txBody>
          <a:bodyPr wrap="none" rtlCol="0" anchor="t"/>
          <a:lstStyle/>
          <a:p>
            <a:pPr marL="0" indent="0">
              <a:lnSpc>
                <a:spcPts val="2799"/>
              </a:lnSpc>
              <a:buNone/>
            </a:pPr>
            <a:endParaRPr lang="en-US" sz="1750" dirty="0"/>
          </a:p>
        </p:txBody>
      </p:sp>
      <p:pic>
        <p:nvPicPr>
          <p:cNvPr id="14" name="Image 2" descr="preencoded.png">
            <a:hlinkClick r:id="rId7"/>
            <a:extLst>
              <a:ext uri="{FF2B5EF4-FFF2-40B4-BE49-F238E27FC236}">
                <a16:creationId xmlns:a16="http://schemas.microsoft.com/office/drawing/2014/main" id="{EE844069-70B1-5CE0-D8C2-84EFBBAC6CE3}"/>
              </a:ext>
            </a:extLst>
          </p:cNvPr>
          <p:cNvPicPr>
            <a:picLocks noChangeAspect="1"/>
          </p:cNvPicPr>
          <p:nvPr/>
        </p:nvPicPr>
        <p:blipFill>
          <a:blip r:embed="rId6"/>
          <a:stretch>
            <a:fillRect/>
          </a:stretch>
        </p:blipFill>
        <p:spPr>
          <a:xfrm>
            <a:off x="3298557" y="4059970"/>
            <a:ext cx="1114623" cy="4753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1087</Words>
  <Application>Microsoft Office PowerPoint</Application>
  <PresentationFormat>Custom</PresentationFormat>
  <Paragraphs>68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adonis-web</vt:lpstr>
      <vt:lpstr>Arial</vt:lpstr>
      <vt:lpstr>Consolas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Suvarna meesala</cp:lastModifiedBy>
  <cp:revision>3</cp:revision>
  <dcterms:created xsi:type="dcterms:W3CDTF">2024-02-12T17:23:40Z</dcterms:created>
  <dcterms:modified xsi:type="dcterms:W3CDTF">2024-02-12T17:42:09Z</dcterms:modified>
</cp:coreProperties>
</file>